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61" r:id="rId5"/>
    <p:sldId id="258" r:id="rId6"/>
    <p:sldId id="262" r:id="rId7"/>
    <p:sldId id="264" r:id="rId8"/>
    <p:sldId id="270" r:id="rId9"/>
    <p:sldId id="271" r:id="rId10"/>
    <p:sldId id="269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27F33-3716-4775-BA6E-A3997C8780A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164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474FF-C112-44E7-B244-81496B2D5DC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96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CC5A8-254A-4EAD-8D96-9F6CB2CA6A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69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072F-4841-480A-803F-DC2C8077854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51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AE1FF-8707-4C32-B6F4-8C3563CF5DA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10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5CE71-EB63-4C15-BE4D-2741A1FC9C1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977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82FA-0855-4C1F-A514-05F5C8D46B0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859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37B9B-7E0C-4A77-BE61-7E1306B213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6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F797F-8480-4F40-9BF5-60AC028557C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18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ABEED-350C-46E7-AF30-556D018D05B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12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B3A93-874A-4C2B-8BEE-F0458EDB586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3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F79B14F-6DE1-44BE-86E9-7686AED385A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E3498C0-CBC0-4C64-A4CD-76B911773513}" type="datetimeFigureOut">
              <a:rPr lang="en-US" smtClean="0"/>
              <a:t>10/7/2016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5DA6BB-7A15-4A02-AD58-196776F343E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143000"/>
          </a:xfrm>
        </p:spPr>
        <p:txBody>
          <a:bodyPr/>
          <a:lstStyle/>
          <a:p>
            <a:r>
              <a:rPr lang="en-US" sz="4000" dirty="0" smtClean="0"/>
              <a:t>Me llamo _________________ Clase </a:t>
            </a:r>
            <a:r>
              <a:rPr lang="en-US" sz="4000" dirty="0" smtClean="0"/>
              <a:t>802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La fecha es el </a:t>
            </a:r>
            <a:r>
              <a:rPr lang="en-US" sz="4000" dirty="0" smtClean="0"/>
              <a:t>11 </a:t>
            </a:r>
            <a:r>
              <a:rPr lang="en-US" sz="4000" dirty="0" smtClean="0"/>
              <a:t>de </a:t>
            </a:r>
            <a:r>
              <a:rPr lang="en-US" sz="4000" dirty="0" err="1" smtClean="0"/>
              <a:t>octubre</a:t>
            </a:r>
            <a:r>
              <a:rPr lang="en-US" sz="4000" dirty="0" smtClean="0"/>
              <a:t> del </a:t>
            </a:r>
            <a:r>
              <a:rPr lang="en-US" sz="4000" dirty="0" smtClean="0"/>
              <a:t>2016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95400"/>
            <a:ext cx="8382000" cy="5105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 err="1" smtClean="0">
                <a:solidFill>
                  <a:schemeClr val="accent2"/>
                </a:solidFill>
              </a:rPr>
              <a:t>Proposito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smtClean="0">
                <a:solidFill>
                  <a:schemeClr val="accent2"/>
                </a:solidFill>
              </a:rPr>
              <a:t># 12: </a:t>
            </a:r>
            <a:r>
              <a:rPr lang="en-US" sz="3200" dirty="0" smtClean="0"/>
              <a:t>¿</a:t>
            </a:r>
            <a:r>
              <a:rPr lang="en-US" sz="3200" dirty="0" err="1" smtClean="0"/>
              <a:t>Estudian</a:t>
            </a:r>
            <a:r>
              <a:rPr lang="en-US" sz="3200" dirty="0" smtClean="0"/>
              <a:t> mucho para la </a:t>
            </a:r>
            <a:r>
              <a:rPr lang="en-US" sz="3200" dirty="0" err="1" smtClean="0"/>
              <a:t>Prueba</a:t>
            </a:r>
            <a:r>
              <a:rPr lang="en-US" sz="3200" dirty="0" smtClean="0"/>
              <a:t>: </a:t>
            </a:r>
            <a:r>
              <a:rPr lang="en-US" sz="3200" dirty="0" err="1" smtClean="0"/>
              <a:t>Repaso</a:t>
            </a:r>
            <a:r>
              <a:rPr lang="en-US" sz="3200" dirty="0" smtClean="0"/>
              <a:t> </a:t>
            </a:r>
            <a:r>
              <a:rPr lang="en-US" sz="3200" dirty="0" smtClean="0"/>
              <a:t>B</a:t>
            </a:r>
            <a:r>
              <a:rPr lang="en-US" sz="3200" dirty="0" smtClean="0"/>
              <a:t>?</a:t>
            </a:r>
            <a:endParaRPr lang="en-US" sz="3200" dirty="0" smtClean="0">
              <a:solidFill>
                <a:schemeClr val="accent2"/>
              </a:solidFill>
            </a:endParaRPr>
          </a:p>
          <a:p>
            <a:pPr marL="114300" indent="0">
              <a:buNone/>
            </a:pP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L.O. : To review for the </a:t>
            </a:r>
            <a:r>
              <a:rPr lang="en-US" sz="2400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quiz.</a:t>
            </a:r>
            <a:endParaRPr lang="en-US" sz="2400" i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marL="114300" indent="0">
              <a:buNone/>
            </a:pPr>
            <a:r>
              <a:rPr lang="en-US" sz="3200" dirty="0" err="1" smtClean="0">
                <a:solidFill>
                  <a:schemeClr val="accent2"/>
                </a:solidFill>
              </a:rPr>
              <a:t>Actividad</a:t>
            </a:r>
            <a:r>
              <a:rPr lang="en-US" sz="3200" dirty="0" smtClean="0">
                <a:solidFill>
                  <a:schemeClr val="accent2"/>
                </a:solidFill>
              </a:rPr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Inicial</a:t>
            </a:r>
            <a:r>
              <a:rPr lang="en-US" sz="3200" dirty="0" smtClean="0">
                <a:solidFill>
                  <a:schemeClr val="accent2"/>
                </a:solidFill>
              </a:rPr>
              <a:t>: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r>
              <a:rPr lang="en-US" sz="3200" dirty="0" smtClean="0"/>
              <a:t>.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qué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 </a:t>
            </a:r>
            <a:r>
              <a:rPr lang="en-US" sz="3200" dirty="0" err="1" smtClean="0"/>
              <a:t>sacas</a:t>
            </a:r>
            <a:r>
              <a:rPr lang="en-US" sz="3200" dirty="0" smtClean="0"/>
              <a:t> </a:t>
            </a:r>
            <a:r>
              <a:rPr lang="en-US" sz="3200" dirty="0" err="1" smtClean="0"/>
              <a:t>malas</a:t>
            </a:r>
            <a:r>
              <a:rPr lang="en-US" sz="3200" dirty="0" smtClean="0"/>
              <a:t> </a:t>
            </a:r>
            <a:r>
              <a:rPr lang="en-US" sz="3200" dirty="0" err="1" smtClean="0"/>
              <a:t>notas</a:t>
            </a:r>
            <a:r>
              <a:rPr lang="en-US" sz="3200" dirty="0" smtClean="0"/>
              <a:t>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qué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 no </a:t>
            </a:r>
            <a:r>
              <a:rPr lang="en-US" sz="3200" dirty="0" err="1" smtClean="0"/>
              <a:t>tomas</a:t>
            </a:r>
            <a:r>
              <a:rPr lang="en-US" sz="3200" dirty="0" smtClean="0"/>
              <a:t> </a:t>
            </a:r>
            <a:r>
              <a:rPr lang="en-US" sz="3200" dirty="0" err="1" smtClean="0"/>
              <a:t>examenes</a:t>
            </a:r>
            <a:r>
              <a:rPr lang="en-US" sz="3200" dirty="0" smtClean="0"/>
              <a:t>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Estás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la </a:t>
            </a:r>
            <a:r>
              <a:rPr lang="en-US" sz="3200" dirty="0" err="1" smtClean="0"/>
              <a:t>clase</a:t>
            </a:r>
            <a:r>
              <a:rPr lang="en-US" sz="3200" dirty="0" smtClean="0"/>
              <a:t> de ingles </a:t>
            </a:r>
            <a:r>
              <a:rPr lang="en-US" sz="3200" dirty="0" err="1" smtClean="0"/>
              <a:t>ahora</a:t>
            </a:r>
            <a:r>
              <a:rPr lang="en-US" sz="3200" dirty="0" smtClean="0"/>
              <a:t>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Estudias</a:t>
            </a:r>
            <a:r>
              <a:rPr lang="en-US" sz="3200" dirty="0" smtClean="0"/>
              <a:t> mucho para </a:t>
            </a:r>
            <a:r>
              <a:rPr lang="en-US" sz="3200" dirty="0" err="1" smtClean="0"/>
              <a:t>tus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?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Qué</a:t>
            </a:r>
            <a:r>
              <a:rPr lang="en-US" sz="3200" dirty="0" smtClean="0"/>
              <a:t> </a:t>
            </a:r>
            <a:r>
              <a:rPr lang="en-US" sz="3200" dirty="0" err="1" smtClean="0"/>
              <a:t>profesor</a:t>
            </a:r>
            <a:r>
              <a:rPr lang="en-US" sz="3200" dirty="0" smtClean="0"/>
              <a:t>/a da </a:t>
            </a:r>
            <a:r>
              <a:rPr lang="en-US" sz="3200" dirty="0" err="1" smtClean="0"/>
              <a:t>pocos</a:t>
            </a:r>
            <a:r>
              <a:rPr lang="en-US" sz="3200" dirty="0" smtClean="0"/>
              <a:t> </a:t>
            </a:r>
            <a:r>
              <a:rPr lang="en-US" sz="3200" dirty="0" err="1" smtClean="0"/>
              <a:t>examenes</a:t>
            </a:r>
            <a:r>
              <a:rPr lang="en-US" sz="3200" dirty="0"/>
              <a:t>?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09600" y="34553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Saco malas notas en la clase de…</a:t>
            </a:r>
            <a:endParaRPr lang="es-ES_tradnl" altLang="en-US" sz="2200" b="1" u="none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09600" y="40649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No tomo exámenes en la clase de…</a:t>
            </a:r>
            <a:endParaRPr lang="es-ES_tradnl" altLang="en-US" sz="2200" b="1" u="none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09600" y="46745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No estoy en la clase de ingles ahora.</a:t>
            </a:r>
            <a:endParaRPr lang="es-ES_tradnl" altLang="en-US" sz="2200" b="1" u="none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5800" y="52841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Si </a:t>
            </a:r>
            <a:r>
              <a:rPr lang="es-ES_tradnl" altLang="en-US" sz="2200" dirty="0" smtClean="0">
                <a:solidFill>
                  <a:srgbClr val="0070C0"/>
                </a:solidFill>
                <a:latin typeface="Verdana" pitchFamily="34" charset="0"/>
              </a:rPr>
              <a:t>(No) </a:t>
            </a: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estudio mucho para mis clases.</a:t>
            </a:r>
            <a:endParaRPr lang="es-ES_tradnl" altLang="en-US" sz="2200" b="1" u="none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09600" y="58937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…. da pocos exámenes.</a:t>
            </a:r>
            <a:endParaRPr lang="es-ES_tradnl" altLang="en-US" sz="2200" b="1" u="none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9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b="1" smtClean="0">
                <a:solidFill>
                  <a:srgbClr val="FF0000"/>
                </a:solidFill>
              </a:rPr>
              <a:t>Practica: </a:t>
            </a:r>
            <a:r>
              <a:rPr lang="en-US" altLang="en-US" sz="4000" smtClean="0">
                <a:solidFill>
                  <a:schemeClr val="tx1"/>
                </a:solidFill>
              </a:rPr>
              <a:t>Copia y responde</a:t>
            </a:r>
            <a:endParaRPr lang="en-US" altLang="en-US" b="1" smtClean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4582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1. Yo _____________________ (cerrar) la puerta.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2. Tú _______________________ (perder) tus llaves.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3. ¿_________________________(preferir) usted la empanade de carne o de queso?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4. Yo ___________ (mover) los libros de la mesa.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5. Nosotros _____________________ (entender) los ejercicios.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6. Ella ____________ (volver) a la casa a las siete.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7. Felipe y Juan ___________________(empezar) las prácticas de gramática.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8. ¿Ustedes ____________ (poder) estudiar?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 9. ¡Tú ___________ (jugar) mucho videojuegos!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43200" y="12192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c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rgbClr val="0000FF"/>
                </a:solidFill>
              </a:rPr>
              <a:t>rro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438400" y="16764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rgbClr val="0000FF"/>
                </a:solidFill>
              </a:rPr>
              <a:t>rdes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514600" y="23622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pref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rgbClr val="0000FF"/>
                </a:solidFill>
              </a:rPr>
              <a:t>re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676400" y="32004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m</a:t>
            </a:r>
            <a:r>
              <a:rPr lang="es-ES_tradnl" altLang="en-US" sz="2800" b="1">
                <a:solidFill>
                  <a:srgbClr val="FF0000"/>
                </a:solidFill>
              </a:rPr>
              <a:t>ue</a:t>
            </a:r>
            <a:r>
              <a:rPr lang="es-ES_tradnl" altLang="en-US" sz="2800" b="1">
                <a:solidFill>
                  <a:srgbClr val="0000FF"/>
                </a:solidFill>
              </a:rPr>
              <a:t>vo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048000" y="3657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entendemos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981200" y="43434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v</a:t>
            </a:r>
            <a:r>
              <a:rPr lang="es-ES_tradnl" altLang="en-US" sz="2800" b="1">
                <a:solidFill>
                  <a:srgbClr val="FF0000"/>
                </a:solidFill>
              </a:rPr>
              <a:t>ue</a:t>
            </a:r>
            <a:r>
              <a:rPr lang="es-ES_tradnl" altLang="en-US" sz="2800" b="1">
                <a:solidFill>
                  <a:srgbClr val="0000FF"/>
                </a:solidFill>
              </a:rPr>
              <a:t>lve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276600" y="48006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rgbClr val="0000FF"/>
                </a:solidFill>
              </a:rPr>
              <a:t>za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895600" y="55626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p</a:t>
            </a:r>
            <a:r>
              <a:rPr lang="es-ES_tradnl" altLang="en-US" sz="2800" b="1">
                <a:solidFill>
                  <a:srgbClr val="FF0000"/>
                </a:solidFill>
              </a:rPr>
              <a:t>ue</a:t>
            </a:r>
            <a:r>
              <a:rPr lang="es-ES_tradnl" altLang="en-US" sz="2800" b="1">
                <a:solidFill>
                  <a:srgbClr val="0000FF"/>
                </a:solidFill>
              </a:rPr>
              <a:t>den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1752600" y="6019800"/>
            <a:ext cx="1828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j</a:t>
            </a:r>
            <a:r>
              <a:rPr lang="es-ES_tradnl" altLang="en-US" sz="2800" b="1">
                <a:solidFill>
                  <a:srgbClr val="FF0000"/>
                </a:solidFill>
              </a:rPr>
              <a:t>ue</a:t>
            </a:r>
            <a:r>
              <a:rPr lang="es-ES_tradnl" altLang="en-US" sz="2800" b="1">
                <a:solidFill>
                  <a:srgbClr val="0000FF"/>
                </a:solidFill>
              </a:rPr>
              <a:t>gas</a:t>
            </a:r>
          </a:p>
        </p:txBody>
      </p:sp>
    </p:spTree>
    <p:extLst>
      <p:ext uri="{BB962C8B-B14F-4D97-AF65-F5344CB8AC3E}">
        <p14:creationId xmlns:p14="http://schemas.microsoft.com/office/powerpoint/2010/main" val="282241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  <p:bldP spid="15364" grpId="1"/>
      <p:bldP spid="15365" grpId="0" build="p"/>
      <p:bldP spid="15365" grpId="1"/>
      <p:bldP spid="15366" grpId="0" build="p"/>
      <p:bldP spid="15366" grpId="1"/>
      <p:bldP spid="15367" grpId="0" build="p"/>
      <p:bldP spid="15367" grpId="1"/>
      <p:bldP spid="15368" grpId="0" build="p"/>
      <p:bldP spid="15368" grpId="1"/>
      <p:bldP spid="15369" grpId="0" build="p"/>
      <p:bldP spid="15369" grpId="1"/>
      <p:bldP spid="15370" grpId="0" build="p"/>
      <p:bldP spid="15370" grpId="1"/>
      <p:bldP spid="15371" grpId="0" build="p"/>
      <p:bldP spid="15371" grpId="1"/>
      <p:bldP spid="15372" grpId="0" build="p"/>
      <p:bldP spid="1537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114300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Repaso</a:t>
            </a:r>
            <a:r>
              <a:rPr lang="en-US" dirty="0" smtClean="0">
                <a:solidFill>
                  <a:schemeClr val="accent2"/>
                </a:solidFill>
              </a:rPr>
              <a:t> de la </a:t>
            </a:r>
            <a:r>
              <a:rPr lang="en-US" dirty="0" err="1" smtClean="0">
                <a:solidFill>
                  <a:schemeClr val="accent2"/>
                </a:solidFill>
              </a:rPr>
              <a:t>Tarea</a:t>
            </a:r>
            <a:r>
              <a:rPr lang="en-US" dirty="0" smtClean="0">
                <a:solidFill>
                  <a:schemeClr val="accent2"/>
                </a:solidFill>
              </a:rPr>
              <a:t> 11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153400" cy="5334000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p.R26</a:t>
            </a:r>
          </a:p>
          <a:p>
            <a:r>
              <a:rPr lang="es-ES_tradnl" sz="3200" u="sng" dirty="0" smtClean="0"/>
              <a:t>Ej. 1</a:t>
            </a:r>
            <a:endParaRPr lang="es-ES_tradnl" sz="3200" dirty="0" smtClean="0"/>
          </a:p>
          <a:p>
            <a:pPr marL="628650" indent="-514350">
              <a:buFont typeface="+mj-lt"/>
              <a:buAutoNum type="arabicPeriod"/>
            </a:pPr>
            <a:r>
              <a:rPr lang="es-ES_tradnl" sz="3200" dirty="0" smtClean="0"/>
              <a:t>¿Quieres ir a la fiesta?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3200" dirty="0" smtClean="0"/>
              <a:t>¿Quieren  ustedes bailar durante la fiesta?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3200" dirty="0" smtClean="0"/>
              <a:t>¿A qué hora empieza la fiesta?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3200" dirty="0" smtClean="0"/>
              <a:t>¿Puedes llegar a tiempo?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3200" dirty="0" smtClean="0"/>
              <a:t>¿Pueden ustedes tomar el bus a la fiesta?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3200" dirty="0" smtClean="0"/>
              <a:t>¿A qué hora vuelven ustedes a casa? </a:t>
            </a:r>
            <a:endParaRPr lang="es-ES_tradnl" sz="3200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38200" y="2590800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Si (No) quiero ir a la fiesta.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62000" y="31505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Si (No) queremos bailar durante la fiesta.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37601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La fiesta empieza a las…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62000" y="4343400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Si (No) puedo llegar a tiempo.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62000" y="4903113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Si (No) podemos tomar el bus a la fiesta.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38200" y="5486400"/>
            <a:ext cx="762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Volvemos a casa a las…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382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458200" cy="5257800"/>
          </a:xfrm>
        </p:spPr>
        <p:txBody>
          <a:bodyPr>
            <a:noAutofit/>
          </a:bodyPr>
          <a:lstStyle/>
          <a:p>
            <a:r>
              <a:rPr lang="es-ES_tradnl" sz="2800" u="sng" dirty="0" smtClean="0"/>
              <a:t>Ej. 2</a:t>
            </a:r>
            <a:endParaRPr lang="es-ES_tradnl" sz="2800" dirty="0" smtClean="0"/>
          </a:p>
          <a:p>
            <a:pPr marL="114300" indent="0">
              <a:buNone/>
            </a:pPr>
            <a:r>
              <a:rPr lang="es-ES_tradnl" sz="2800" dirty="0" smtClean="0"/>
              <a:t>	El juego de béisbol (1)__________ </a:t>
            </a:r>
            <a:r>
              <a:rPr lang="es-ES_tradnl" sz="2800" i="1" dirty="0" smtClean="0"/>
              <a:t>(empezar)</a:t>
            </a:r>
            <a:r>
              <a:rPr lang="es-ES_tradnl" sz="2800" dirty="0" smtClean="0"/>
              <a:t> a las tres y media.</a:t>
            </a:r>
          </a:p>
          <a:p>
            <a:pPr marL="11430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Habla Teresa:</a:t>
            </a:r>
          </a:p>
          <a:p>
            <a:pPr marL="11430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--Hoy yo (2) __________</a:t>
            </a:r>
            <a:r>
              <a:rPr lang="es-ES_tradnl" sz="2800" i="1" dirty="0" smtClean="0"/>
              <a:t>(querer)</a:t>
            </a:r>
            <a:r>
              <a:rPr lang="es-ES_tradnl" sz="2800" dirty="0" smtClean="0"/>
              <a:t> ser la pícher.</a:t>
            </a:r>
          </a:p>
          <a:p>
            <a:pPr marL="11430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La verdad es que Teresa (3)________ </a:t>
            </a:r>
            <a:r>
              <a:rPr lang="es-ES_tradnl" sz="2800" i="1" dirty="0" smtClean="0"/>
              <a:t>(ser) </a:t>
            </a:r>
            <a:r>
              <a:rPr lang="es-ES_tradnl" sz="2800" dirty="0" smtClean="0"/>
              <a:t>una pícher muy buena. Ella (4) _________ </a:t>
            </a:r>
            <a:r>
              <a:rPr lang="es-ES_tradnl" sz="2800" i="1" dirty="0" smtClean="0"/>
              <a:t>(jugar)</a:t>
            </a:r>
            <a:r>
              <a:rPr lang="es-ES_tradnl" sz="2800" dirty="0" smtClean="0"/>
              <a:t> muy bien.  Nosotros (5) __________</a:t>
            </a:r>
            <a:r>
              <a:rPr lang="es-ES_tradnl" sz="2800" i="1" dirty="0" smtClean="0"/>
              <a:t>(tener)</a:t>
            </a:r>
            <a:r>
              <a:rPr lang="es-ES_tradnl" sz="2800" dirty="0" smtClean="0"/>
              <a:t> un equipo muy bueno.  Todos nosotros (6) ________ </a:t>
            </a:r>
            <a:r>
              <a:rPr lang="es-ES_tradnl" sz="2800" i="1" dirty="0" smtClean="0"/>
              <a:t>(jugar)</a:t>
            </a:r>
            <a:r>
              <a:rPr lang="es-ES_tradnl" sz="2800" dirty="0" smtClean="0"/>
              <a:t> bien.  Nuestro equipo no (7) ________</a:t>
            </a:r>
            <a:r>
              <a:rPr lang="es-ES_tradnl" sz="2800" i="1" dirty="0"/>
              <a:t> </a:t>
            </a:r>
            <a:r>
              <a:rPr lang="es-ES_tradnl" sz="2800" i="1" dirty="0" smtClean="0"/>
              <a:t>(perder)</a:t>
            </a:r>
            <a:r>
              <a:rPr lang="es-ES_tradnl" sz="2800" dirty="0" smtClean="0"/>
              <a:t> mucho.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620000" cy="114300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Repaso</a:t>
            </a:r>
            <a:r>
              <a:rPr lang="en-US" dirty="0" smtClean="0">
                <a:solidFill>
                  <a:schemeClr val="accent2"/>
                </a:solidFill>
              </a:rPr>
              <a:t> de la </a:t>
            </a:r>
            <a:r>
              <a:rPr lang="en-US" dirty="0" err="1" smtClean="0">
                <a:solidFill>
                  <a:schemeClr val="accent2"/>
                </a:solidFill>
              </a:rPr>
              <a:t>Tarea</a:t>
            </a:r>
            <a:r>
              <a:rPr lang="en-US" dirty="0" smtClean="0">
                <a:solidFill>
                  <a:schemeClr val="accent2"/>
                </a:solidFill>
              </a:rPr>
              <a:t> 11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495800" y="1752600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emp</a:t>
            </a: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ie</a:t>
            </a: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za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124200" y="3200400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qu</a:t>
            </a: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ie</a:t>
            </a: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ro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10200" y="37601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es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495800" y="41411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j</a:t>
            </a: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ue</a:t>
            </a: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ga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362200" y="4572000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tenemos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048000" y="5029200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jugamos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38400" y="54365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p</a:t>
            </a:r>
            <a:r>
              <a:rPr lang="es-ES_tradnl" altLang="en-US" sz="2200" b="1" dirty="0" smtClean="0">
                <a:solidFill>
                  <a:srgbClr val="0070C0"/>
                </a:solidFill>
                <a:latin typeface="Verdana" pitchFamily="34" charset="0"/>
              </a:rPr>
              <a:t>ie</a:t>
            </a:r>
            <a:r>
              <a:rPr lang="es-ES_tradnl" altLang="en-US" sz="2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Verdana" pitchFamily="34" charset="0"/>
              </a:rPr>
              <a:t>rde</a:t>
            </a:r>
            <a:endParaRPr lang="es-ES_tradnl" altLang="en-US" sz="2200" b="1" u="none" dirty="0">
              <a:solidFill>
                <a:schemeClr val="accent4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00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7620000" cy="114300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Practica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2296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I- </a:t>
            </a:r>
            <a:r>
              <a:rPr lang="en-US" sz="3200" dirty="0" err="1" smtClean="0"/>
              <a:t>Conjuga</a:t>
            </a:r>
            <a:r>
              <a:rPr lang="en-US" sz="3200" dirty="0" smtClean="0"/>
              <a:t>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verbos</a:t>
            </a:r>
            <a:r>
              <a:rPr lang="en-US" sz="3200" dirty="0" smtClean="0"/>
              <a:t> REGULARES:</a:t>
            </a:r>
            <a:endParaRPr lang="en-US" sz="3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722490"/>
              </p:ext>
            </p:extLst>
          </p:nvPr>
        </p:nvGraphicFramePr>
        <p:xfrm>
          <a:off x="76200" y="1905000"/>
          <a:ext cx="89154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828800"/>
                <a:gridCol w="1752600"/>
                <a:gridCol w="1950720"/>
                <a:gridCol w="178308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AutoNum type="arabicParenR"/>
                      </a:pPr>
                      <a:r>
                        <a:rPr lang="en-US" sz="2800" dirty="0" err="1" smtClean="0"/>
                        <a:t>Limpiar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000" b="0" i="1" baseline="0" dirty="0" smtClean="0"/>
                        <a:t>(to clean)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2) </a:t>
                      </a:r>
                      <a:r>
                        <a:rPr lang="en-US" sz="2800" dirty="0" err="1" smtClean="0"/>
                        <a:t>Cocinar</a:t>
                      </a:r>
                      <a:r>
                        <a:rPr lang="en-US" sz="2800" b="0" i="1" dirty="0" smtClean="0"/>
                        <a:t>          </a:t>
                      </a:r>
                      <a:r>
                        <a:rPr lang="en-US" sz="2000" b="0" i="1" dirty="0" smtClean="0"/>
                        <a:t>(to cook)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3) </a:t>
                      </a:r>
                      <a:r>
                        <a:rPr lang="en-US" sz="2800" dirty="0" err="1" smtClean="0"/>
                        <a:t>Expresar</a:t>
                      </a:r>
                      <a:r>
                        <a:rPr lang="en-US" sz="2000" b="0" i="1" dirty="0" smtClean="0"/>
                        <a:t> (to</a:t>
                      </a:r>
                      <a:r>
                        <a:rPr lang="en-US" sz="2000" b="0" i="1" baseline="0" dirty="0" smtClean="0"/>
                        <a:t> express)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4) </a:t>
                      </a:r>
                      <a:r>
                        <a:rPr lang="en-US" sz="2800" dirty="0" err="1" smtClean="0"/>
                        <a:t>Desear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000" b="0" i="1" dirty="0" smtClean="0"/>
                        <a:t>(to wish to/for)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endParaRPr lang="en-US" sz="2800" dirty="0" smtClean="0"/>
                    </a:p>
                    <a:p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05000" y="2743200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limpio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905000" y="3302913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limpias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05000" y="3988713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limpia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676400" y="4750713"/>
            <a:ext cx="1905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limpiamos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05000" y="5486400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limpian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810000" y="2743200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cocino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33800" y="3302913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cocinas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810000" y="3988713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cocina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505200" y="4750713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cocinamos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733800" y="5436513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cocinan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562600" y="2743200"/>
            <a:ext cx="14478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expreso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486400" y="33029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expresas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562600" y="39887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expresa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257800" y="4750713"/>
            <a:ext cx="2133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expresamos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486400" y="5410200"/>
            <a:ext cx="1676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expresan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43800" y="2743199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d</a:t>
            </a:r>
            <a:r>
              <a:rPr lang="es-ES_tradnl" altLang="en-US" sz="2200" b="1" u="non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eseo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7467600" y="33029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d</a:t>
            </a:r>
            <a:r>
              <a:rPr lang="es-ES_tradnl" altLang="en-US" sz="2200" b="1" u="non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eseas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543800" y="3988713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d</a:t>
            </a:r>
            <a:r>
              <a:rPr lang="es-ES_tradnl" altLang="en-US" sz="2200" b="1" u="non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esea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239000" y="4750713"/>
            <a:ext cx="1905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d</a:t>
            </a:r>
            <a:r>
              <a:rPr lang="es-ES_tradnl" altLang="en-US" sz="2200" b="1" u="non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eseamos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7391400" y="5410200"/>
            <a:ext cx="1600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d</a:t>
            </a:r>
            <a:r>
              <a:rPr lang="es-ES_tradnl" altLang="en-US" sz="2200" b="1" u="non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esean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52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620000" cy="114300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Practica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001000" cy="57912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ES_tradnl" sz="2800" dirty="0" smtClean="0">
                <a:solidFill>
                  <a:schemeClr val="accent2"/>
                </a:solidFill>
              </a:rPr>
              <a:t>II- </a:t>
            </a:r>
            <a:r>
              <a:rPr lang="es-ES_tradnl" sz="2800" dirty="0" smtClean="0"/>
              <a:t>Copia y completa con la forma correcta del verbo.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dirty="0" smtClean="0"/>
              <a:t>Nosotros ___________ nuestra casa todos los sábados. </a:t>
            </a:r>
            <a:r>
              <a:rPr lang="es-ES_tradnl" sz="2800" i="1" dirty="0" smtClean="0"/>
              <a:t>(limpiar)</a:t>
            </a:r>
            <a:endParaRPr lang="es-ES_tradnl" sz="2800" dirty="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dirty="0" smtClean="0"/>
              <a:t>Nuestra abuela Miriam ___________ una comida especial. </a:t>
            </a:r>
            <a:r>
              <a:rPr lang="es-ES_tradnl" sz="2800" i="1" dirty="0" smtClean="0"/>
              <a:t>(cocinar)</a:t>
            </a:r>
            <a:endParaRPr lang="es-ES_tradnl" sz="2800" dirty="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dirty="0" smtClean="0"/>
              <a:t>Mis padres __________ </a:t>
            </a:r>
            <a:r>
              <a:rPr lang="es-ES_tradnl" sz="2800" dirty="0"/>
              <a:t> </a:t>
            </a:r>
            <a:r>
              <a:rPr lang="es-ES_tradnl" sz="2800" dirty="0" smtClean="0"/>
              <a:t>sus gracias con flores para la abuelita. </a:t>
            </a:r>
            <a:r>
              <a:rPr lang="es-ES_tradnl" sz="2800" i="1" dirty="0" smtClean="0"/>
              <a:t>(expresar)</a:t>
            </a:r>
          </a:p>
          <a:p>
            <a:pPr marL="628650" indent="-514350">
              <a:buFont typeface="+mj-lt"/>
              <a:buAutoNum type="arabicPeriod"/>
            </a:pPr>
            <a:r>
              <a:rPr lang="es-ES_tradnl" sz="2800" dirty="0" smtClean="0"/>
              <a:t>Yo __________ ayudar a la abuela con una tarta de manzana para el postre. </a:t>
            </a:r>
            <a:r>
              <a:rPr lang="es-ES_tradnl" sz="2800" i="1" dirty="0" smtClean="0"/>
              <a:t>(desear)</a:t>
            </a:r>
            <a:endParaRPr lang="es-ES_tradnl" sz="2800" dirty="0" smtClean="0"/>
          </a:p>
          <a:p>
            <a:pPr marL="628650" indent="-514350">
              <a:buFont typeface="+mj-lt"/>
              <a:buAutoNum type="arabicPeriod"/>
            </a:pPr>
            <a:r>
              <a:rPr lang="es-ES_tradnl" sz="2800" dirty="0" smtClean="0"/>
              <a:t>Después de la comida, ¿_________  (tú) </a:t>
            </a:r>
            <a:r>
              <a:rPr lang="es-ES_tradnl" sz="2800" smtClean="0"/>
              <a:t>la cocina? </a:t>
            </a:r>
            <a:r>
              <a:rPr lang="es-ES_tradnl" sz="2800" i="1" dirty="0" smtClean="0"/>
              <a:t>(limpiar)</a:t>
            </a:r>
            <a:endParaRPr lang="es-ES_tradnl" sz="2800" dirty="0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362200" y="1371600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limpiamos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724400" y="2286000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cocina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667000" y="3276600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expresan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00200" y="4217313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deseo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572000" y="5131713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itchFamily="34" charset="0"/>
              </a:rPr>
              <a:t>limpias</a:t>
            </a:r>
            <a:endParaRPr lang="es-ES_tradnl" altLang="en-US" sz="2200" b="1" u="none" dirty="0">
              <a:solidFill>
                <a:schemeClr val="accent6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48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7887">
            <a:off x="6560237" y="720814"/>
            <a:ext cx="1634297" cy="172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16" descr="http://static9.depositphotos.com/1571321/1194/v/950/depositphotos_11943048-Question-mark-symbol-with-ancient-drawing.-Vector-illustr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2686">
            <a:off x="4827315" y="2366180"/>
            <a:ext cx="1702453" cy="15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0630" y="-304800"/>
            <a:ext cx="8559970" cy="1143000"/>
          </a:xfrm>
        </p:spPr>
        <p:txBody>
          <a:bodyPr/>
          <a:lstStyle/>
          <a:p>
            <a:pPr algn="l"/>
            <a:r>
              <a:rPr lang="en-US" altLang="en-US" dirty="0" smtClean="0">
                <a:solidFill>
                  <a:schemeClr val="accent2"/>
                </a:solidFill>
              </a:rPr>
              <a:t>Palabras </a:t>
            </a:r>
            <a:r>
              <a:rPr lang="en-US" altLang="en-US" dirty="0" err="1" smtClean="0">
                <a:solidFill>
                  <a:schemeClr val="accent2"/>
                </a:solidFill>
              </a:rPr>
              <a:t>Interrogativas</a:t>
            </a:r>
            <a:r>
              <a:rPr lang="en-US" altLang="en-US" sz="3200" i="1" dirty="0" smtClean="0">
                <a:solidFill>
                  <a:schemeClr val="accent2"/>
                </a:solidFill>
              </a:rPr>
              <a:t>(Question words)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1" y="676291"/>
            <a:ext cx="5749636" cy="6029309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_tradnl" altLang="en-US" sz="2800" b="1" dirty="0" smtClean="0">
                <a:solidFill>
                  <a:schemeClr val="accent2"/>
                </a:solidFill>
              </a:rPr>
              <a:t>III-</a:t>
            </a:r>
            <a:r>
              <a:rPr lang="es-ES_tradnl" altLang="en-US" sz="2800" dirty="0" smtClean="0">
                <a:solidFill>
                  <a:schemeClr val="accent1"/>
                </a:solidFill>
              </a:rPr>
              <a:t> </a:t>
            </a:r>
            <a:r>
              <a:rPr lang="es-ES_tradnl" altLang="en-US" sz="2800" dirty="0" smtClean="0"/>
              <a:t>Copia y traduce al ingles:</a:t>
            </a:r>
          </a:p>
          <a:p>
            <a:r>
              <a:rPr lang="es-ES_tradnl" altLang="en-US" sz="2800" dirty="0" smtClean="0"/>
              <a:t>¿Quién(es)…?                    </a:t>
            </a:r>
          </a:p>
          <a:p>
            <a:r>
              <a:rPr lang="es-ES_tradnl" altLang="en-US" sz="2800" dirty="0" smtClean="0"/>
              <a:t>¿Qué…?</a:t>
            </a:r>
          </a:p>
          <a:p>
            <a:r>
              <a:rPr lang="es-ES_tradnl" altLang="en-US" sz="2800" dirty="0" smtClean="0"/>
              <a:t>¿Cuándo…?</a:t>
            </a:r>
          </a:p>
          <a:p>
            <a:r>
              <a:rPr lang="es-ES_tradnl" altLang="en-US" sz="2800" dirty="0" smtClean="0"/>
              <a:t>¿Dónde…?</a:t>
            </a:r>
          </a:p>
          <a:p>
            <a:r>
              <a:rPr lang="es-ES_tradnl" altLang="en-US" sz="2800" dirty="0" smtClean="0"/>
              <a:t>¿A dónde…?</a:t>
            </a:r>
          </a:p>
          <a:p>
            <a:r>
              <a:rPr lang="es-ES_tradnl" altLang="en-US" sz="2800" dirty="0" smtClean="0"/>
              <a:t>¿Cómo…?</a:t>
            </a:r>
          </a:p>
          <a:p>
            <a:r>
              <a:rPr lang="es-ES_tradnl" altLang="en-US" sz="2800" dirty="0" smtClean="0"/>
              <a:t>¿Por qué…?</a:t>
            </a:r>
          </a:p>
          <a:p>
            <a:r>
              <a:rPr lang="es-ES_tradnl" altLang="en-US" sz="2800" dirty="0" smtClean="0"/>
              <a:t>¿Para qué…?</a:t>
            </a:r>
          </a:p>
          <a:p>
            <a:r>
              <a:rPr lang="es-ES_tradnl" altLang="en-US" sz="2800" u="none" kern="0" dirty="0" smtClean="0"/>
              <a:t>¿Cuál(es)…?</a:t>
            </a:r>
          </a:p>
          <a:p>
            <a:r>
              <a:rPr lang="es-ES_tradnl" altLang="en-US" sz="2800" u="none" kern="0" dirty="0" smtClean="0"/>
              <a:t>¿Cuánto(s)…?</a:t>
            </a:r>
          </a:p>
          <a:p>
            <a:r>
              <a:rPr lang="es-ES_tradnl" altLang="en-US" sz="2800" u="none" kern="0" dirty="0" smtClean="0"/>
              <a:t>¿Cuánta(s)…?</a:t>
            </a:r>
          </a:p>
          <a:p>
            <a:endParaRPr lang="es-ES_tradnl" altLang="en-US" sz="2800" dirty="0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445326" y="1219200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>
                <a:solidFill>
                  <a:schemeClr val="accent1"/>
                </a:solidFill>
                <a:latin typeface="Verdana" pitchFamily="34" charset="0"/>
              </a:rPr>
              <a:t>Who</a:t>
            </a:r>
            <a:r>
              <a:rPr lang="es-ES_tradnl" altLang="en-US" sz="2400" b="1" u="none" dirty="0">
                <a:solidFill>
                  <a:schemeClr val="accent1"/>
                </a:solidFill>
                <a:latin typeface="Verdana" pitchFamily="34" charset="0"/>
              </a:rPr>
              <a:t>…?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00200" y="1676400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>
                <a:solidFill>
                  <a:schemeClr val="accent1"/>
                </a:solidFill>
                <a:latin typeface="Verdana" pitchFamily="34" charset="0"/>
              </a:rPr>
              <a:t>What</a:t>
            </a:r>
            <a:r>
              <a:rPr lang="es-ES_tradnl" altLang="en-US" sz="2400" b="1" u="none" dirty="0">
                <a:solidFill>
                  <a:schemeClr val="accent1"/>
                </a:solidFill>
                <a:latin typeface="Verdana" pitchFamily="34" charset="0"/>
              </a:rPr>
              <a:t>…?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33600" y="22050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>
                <a:solidFill>
                  <a:schemeClr val="accent1"/>
                </a:solidFill>
                <a:latin typeface="Verdana" pitchFamily="34" charset="0"/>
              </a:rPr>
              <a:t>When</a:t>
            </a:r>
            <a:r>
              <a:rPr lang="es-ES_tradnl" altLang="en-US" sz="2400" b="1" u="none" dirty="0">
                <a:solidFill>
                  <a:schemeClr val="accent1"/>
                </a:solidFill>
                <a:latin typeface="Verdana" pitchFamily="34" charset="0"/>
              </a:rPr>
              <a:t>…?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81200" y="27384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>
                <a:solidFill>
                  <a:schemeClr val="accent1"/>
                </a:solidFill>
                <a:latin typeface="Verdana" pitchFamily="34" charset="0"/>
              </a:rPr>
              <a:t>Where</a:t>
            </a:r>
            <a:r>
              <a:rPr lang="es-ES_tradnl" altLang="en-US" sz="2400" b="1" u="none" dirty="0">
                <a:solidFill>
                  <a:schemeClr val="accent1"/>
                </a:solidFill>
                <a:latin typeface="Verdana" pitchFamily="34" charset="0"/>
              </a:rPr>
              <a:t>…?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286000" y="32718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To </a:t>
            </a: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where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…?</a:t>
            </a:r>
            <a:endParaRPr lang="es-ES_tradnl" altLang="en-US" sz="2400" b="1" u="non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981200" y="3733800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How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 …?</a:t>
            </a:r>
            <a:endParaRPr lang="es-ES_tradnl" altLang="en-US" sz="2400" b="1" u="non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133600" y="4267200"/>
            <a:ext cx="51746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Why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…? 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(</a:t>
            </a:r>
            <a:r>
              <a:rPr lang="es-ES_tradnl" altLang="en-US" sz="2400" u="none" dirty="0" err="1" smtClean="0">
                <a:solidFill>
                  <a:schemeClr val="accent1"/>
                </a:solidFill>
                <a:latin typeface="Verdana" pitchFamily="34" charset="0"/>
              </a:rPr>
              <a:t>for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 </a:t>
            </a:r>
            <a:r>
              <a:rPr lang="es-ES_tradnl" altLang="en-US" sz="2400" u="none" dirty="0" err="1" smtClean="0">
                <a:solidFill>
                  <a:schemeClr val="accent1"/>
                </a:solidFill>
                <a:latin typeface="Verdana" pitchFamily="34" charset="0"/>
              </a:rPr>
              <a:t>what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 </a:t>
            </a:r>
            <a:r>
              <a:rPr lang="es-ES_tradnl" altLang="en-US" sz="2400" u="none" dirty="0" err="1" smtClean="0">
                <a:solidFill>
                  <a:schemeClr val="accent1"/>
                </a:solidFill>
                <a:latin typeface="Verdana" pitchFamily="34" charset="0"/>
              </a:rPr>
              <a:t>reason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)</a:t>
            </a:r>
            <a:endParaRPr lang="es-ES_tradnl" altLang="en-US" sz="2400" b="1" u="non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209800" y="4800600"/>
            <a:ext cx="46689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Why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…? 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(</a:t>
            </a:r>
            <a:r>
              <a:rPr lang="es-ES_tradnl" altLang="en-US" sz="2400" u="none" dirty="0" err="1" smtClean="0">
                <a:solidFill>
                  <a:schemeClr val="accent1"/>
                </a:solidFill>
                <a:latin typeface="Verdana" pitchFamily="34" charset="0"/>
              </a:rPr>
              <a:t>for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 </a:t>
            </a:r>
            <a:r>
              <a:rPr lang="es-ES_tradnl" altLang="en-US" sz="2400" u="none" dirty="0" err="1" smtClean="0">
                <a:solidFill>
                  <a:schemeClr val="accent1"/>
                </a:solidFill>
                <a:latin typeface="Verdana" pitchFamily="34" charset="0"/>
              </a:rPr>
              <a:t>what</a:t>
            </a:r>
            <a:r>
              <a:rPr lang="es-ES_tradnl" altLang="en-US" sz="2400" u="none" dirty="0" smtClean="0">
                <a:solidFill>
                  <a:schemeClr val="accent1"/>
                </a:solidFill>
                <a:latin typeface="Verdana" pitchFamily="34" charset="0"/>
              </a:rPr>
              <a:t> </a:t>
            </a:r>
            <a:r>
              <a:rPr lang="es-ES_tradnl" altLang="en-US" sz="2400" u="none" dirty="0" err="1" smtClean="0">
                <a:solidFill>
                  <a:schemeClr val="accent1"/>
                </a:solidFill>
                <a:latin typeface="Verdana" pitchFamily="34" charset="0"/>
              </a:rPr>
              <a:t>purpose</a:t>
            </a:r>
            <a:r>
              <a:rPr lang="es-ES_tradnl" altLang="en-US" sz="2400" u="none" dirty="0">
                <a:solidFill>
                  <a:schemeClr val="accent1"/>
                </a:solidFill>
                <a:latin typeface="Verdana" pitchFamily="34" charset="0"/>
              </a:rPr>
              <a:t>)</a:t>
            </a:r>
            <a:endParaRPr lang="es-ES_tradnl" altLang="en-US" sz="2400" b="1" u="non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133600" y="5257800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Which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…?</a:t>
            </a:r>
            <a:endParaRPr lang="es-ES_tradnl" altLang="en-US" sz="2400" b="1" u="none" dirty="0">
              <a:solidFill>
                <a:schemeClr val="accent1"/>
              </a:solidFill>
              <a:latin typeface="Verdana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60963" y="6096000"/>
            <a:ext cx="37684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How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 </a:t>
            </a: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many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/ </a:t>
            </a:r>
            <a:r>
              <a:rPr lang="es-ES_tradnl" altLang="en-US" sz="2400" b="1" u="none" dirty="0" err="1" smtClean="0">
                <a:solidFill>
                  <a:schemeClr val="accent1"/>
                </a:solidFill>
                <a:latin typeface="Verdana" pitchFamily="34" charset="0"/>
              </a:rPr>
              <a:t>much</a:t>
            </a:r>
            <a:r>
              <a:rPr lang="es-ES_tradnl" altLang="en-US" sz="2400" b="1" u="none" dirty="0" smtClean="0">
                <a:solidFill>
                  <a:schemeClr val="accent1"/>
                </a:solidFill>
                <a:latin typeface="Verdana" pitchFamily="34" charset="0"/>
              </a:rPr>
              <a:t>…?</a:t>
            </a:r>
            <a:endParaRPr lang="es-ES_tradnl" altLang="en-US" sz="2400" b="1" u="none" dirty="0">
              <a:solidFill>
                <a:schemeClr val="accent1"/>
              </a:solidFill>
              <a:latin typeface="Verdana" pitchFamily="34" charset="0"/>
            </a:endParaRPr>
          </a:p>
        </p:txBody>
      </p:sp>
      <p:pic>
        <p:nvPicPr>
          <p:cNvPr id="9230" name="Picture 14" descr="http://images.wikia.com/logocreation/es/images/1/16/Signos_de_interrogaci%C3%B3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4242">
            <a:off x="6491830" y="4282030"/>
            <a:ext cx="2138496" cy="213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376055" y="6096000"/>
            <a:ext cx="519545" cy="23083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376055" y="6326832"/>
            <a:ext cx="519545" cy="230833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13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4" grpId="0" autoUpdateAnimBg="0"/>
      <p:bldP spid="1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1275" y="808038"/>
            <a:ext cx="9144000" cy="4525962"/>
          </a:xfrm>
        </p:spPr>
        <p:txBody>
          <a:bodyPr>
            <a:noAutofit/>
          </a:bodyPr>
          <a:lstStyle/>
          <a:p>
            <a:pPr algn="just" eaLnBrk="1" hangingPunct="1">
              <a:defRPr/>
            </a:pPr>
            <a:r>
              <a:rPr lang="es-ES_tradnl" altLang="en-US" sz="3200" dirty="0" smtClean="0"/>
              <a:t>Copia y responde en oraciones completas.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Dónde está el café</a:t>
            </a:r>
            <a:r>
              <a:rPr lang="es-ES_tradnl" altLang="en-US" sz="3200" dirty="0" smtClean="0"/>
              <a:t>?</a:t>
            </a:r>
            <a:r>
              <a:rPr lang="es-ES_tradnl" altLang="en-US" sz="3200" i="1" dirty="0" smtClean="0"/>
              <a:t>(Ciudad de México)</a:t>
            </a:r>
            <a:endParaRPr lang="es-ES_tradnl" altLang="en-US" sz="3200" dirty="0"/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Cuántos chicos están allí</a:t>
            </a:r>
            <a:r>
              <a:rPr lang="es-ES_tradnl" altLang="en-US" sz="3200" dirty="0" smtClean="0"/>
              <a:t>?</a:t>
            </a:r>
            <a:r>
              <a:rPr lang="es-ES_tradnl" altLang="en-US" sz="3200" i="1" dirty="0" smtClean="0"/>
              <a:t>(seis)</a:t>
            </a:r>
            <a:endParaRPr lang="es-ES_tradnl" altLang="en-US" sz="3200" dirty="0"/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Qué piensan de su vida</a:t>
            </a:r>
            <a:r>
              <a:rPr lang="es-ES_tradnl" altLang="en-US" sz="3200" dirty="0" smtClean="0"/>
              <a:t>?</a:t>
            </a:r>
            <a:r>
              <a:rPr lang="es-ES_tradnl" altLang="en-US" sz="3200" i="1" dirty="0" smtClean="0"/>
              <a:t>(aburrida)</a:t>
            </a:r>
            <a:endParaRPr lang="es-ES_tradnl" altLang="en-US" sz="3200" dirty="0"/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Qué vida tiene Martín</a:t>
            </a:r>
            <a:r>
              <a:rPr lang="es-ES_tradnl" altLang="en-US" sz="3200" dirty="0" smtClean="0"/>
              <a:t>?</a:t>
            </a:r>
            <a:r>
              <a:rPr lang="es-ES_tradnl" altLang="en-US" sz="3200" i="1" dirty="0" smtClean="0"/>
              <a:t>(aburrida también)</a:t>
            </a:r>
            <a:endParaRPr lang="es-ES_tradnl" altLang="en-US" sz="3200" dirty="0"/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Cuándo es el cumpleaños de Martín</a:t>
            </a:r>
            <a:r>
              <a:rPr lang="es-ES_tradnl" altLang="en-US" sz="3200" dirty="0" smtClean="0"/>
              <a:t>? </a:t>
            </a:r>
            <a:r>
              <a:rPr lang="es-ES_tradnl" altLang="en-US" sz="3200" i="1" dirty="0" smtClean="0"/>
              <a:t>(el viernes</a:t>
            </a:r>
            <a:r>
              <a:rPr lang="es-ES_tradnl" altLang="en-US" sz="3200" i="1" dirty="0" smtClean="0"/>
              <a:t>)</a:t>
            </a:r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 </a:t>
            </a:r>
            <a:r>
              <a:rPr lang="es-ES_tradnl" altLang="en-US" sz="3200" dirty="0" smtClean="0"/>
              <a:t>¿Cuál </a:t>
            </a:r>
            <a:r>
              <a:rPr lang="es-ES_tradnl" altLang="en-US" sz="3200" dirty="0"/>
              <a:t>es la idea de </a:t>
            </a:r>
            <a:r>
              <a:rPr lang="es-ES_tradnl" altLang="en-US" sz="3200" dirty="0" err="1"/>
              <a:t>Mariluz</a:t>
            </a:r>
            <a:r>
              <a:rPr lang="es-ES_tradnl" altLang="en-US" sz="3200" dirty="0" smtClean="0"/>
              <a:t>? </a:t>
            </a:r>
            <a:r>
              <a:rPr lang="es-ES_tradnl" altLang="en-US" sz="3200" i="1" dirty="0" smtClean="0"/>
              <a:t>(tener una fiesta para </a:t>
            </a:r>
            <a:r>
              <a:rPr lang="es-ES_tradnl" altLang="en-US" sz="3200" i="1" dirty="0"/>
              <a:t>M</a:t>
            </a:r>
            <a:r>
              <a:rPr lang="es-ES_tradnl" altLang="en-US" sz="3200" i="1" dirty="0" smtClean="0"/>
              <a:t>artin</a:t>
            </a:r>
            <a:r>
              <a:rPr lang="es-ES_tradnl" altLang="en-US" sz="3200" i="1" dirty="0" smtClean="0"/>
              <a:t>)</a:t>
            </a:r>
            <a:endParaRPr lang="es-ES_tradnl" altLang="en-US" sz="3200" dirty="0"/>
          </a:p>
          <a:p>
            <a:pPr marL="609600" indent="-609600" algn="just" eaLnBrk="1" hangingPunct="1">
              <a:buFontTx/>
              <a:buAutoNum type="arabicPeriod"/>
              <a:defRPr/>
            </a:pPr>
            <a:r>
              <a:rPr lang="es-ES_tradnl" altLang="en-US" sz="3200" dirty="0" smtClean="0"/>
              <a:t>¿</a:t>
            </a:r>
            <a:r>
              <a:rPr lang="es-ES_tradnl" altLang="en-US" sz="3200" dirty="0"/>
              <a:t>Dónde pueden tener la fiesta</a:t>
            </a:r>
            <a:r>
              <a:rPr lang="es-ES_tradnl" altLang="en-US" sz="3200" dirty="0" smtClean="0"/>
              <a:t>?</a:t>
            </a:r>
            <a:r>
              <a:rPr lang="es-ES_tradnl" altLang="en-US" sz="3200" i="1" dirty="0" smtClean="0"/>
              <a:t>(el sótano de Elena)</a:t>
            </a:r>
            <a:endParaRPr lang="es-ES_tradnl" altLang="en-US" sz="32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_tradnl" altLang="en-US" sz="3200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3400" y="1447800"/>
            <a:ext cx="7467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</a:rPr>
              <a:t>El café esta en la Ciudad de México.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3400" y="2052638"/>
            <a:ext cx="82296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</a:rPr>
              <a:t>Allí están seis chicos. (Hay muchos muchachos allí.)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3400" y="2667000"/>
            <a:ext cx="6781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</a:rPr>
              <a:t>(ellos) Piensan que su vida es aburrida.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33400" y="3200400"/>
            <a:ext cx="8001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solidFill>
                  <a:srgbClr val="0000FF"/>
                </a:solidFill>
              </a:rPr>
              <a:t>Martín tiene una vida aburrida (también)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33400" y="3810000"/>
            <a:ext cx="84582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</a:rPr>
              <a:t>El cumpleaños de Martín es el viernes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.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3400" y="4419600"/>
            <a:ext cx="845820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</a:rPr>
              <a:t>La idea de </a:t>
            </a:r>
            <a:r>
              <a:rPr lang="es-ES_tradnl" altLang="en-US" sz="2400" b="1" dirty="0" err="1">
                <a:solidFill>
                  <a:srgbClr val="0000FF"/>
                </a:solidFill>
              </a:rPr>
              <a:t>Mariluz</a:t>
            </a:r>
            <a:r>
              <a:rPr lang="es-ES_tradnl" altLang="en-US" sz="2400" b="1" dirty="0">
                <a:solidFill>
                  <a:srgbClr val="0000FF"/>
                </a:solidFill>
              </a:rPr>
              <a:t> es tener una fiesta para Martín.</a:t>
            </a:r>
          </a:p>
          <a:p>
            <a:pPr eaLnBrk="1" hangingPunct="1"/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29265" y="5486400"/>
            <a:ext cx="853440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00FF"/>
                </a:solidFill>
              </a:rPr>
              <a:t>Pueden tener la fiesta en el sótano de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Elena.</a:t>
            </a:r>
          </a:p>
          <a:p>
            <a:pPr eaLnBrk="1" hangingPunct="1"/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55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Line 5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 flipH="1">
            <a:off x="3048000" y="5105400"/>
            <a:ext cx="12954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1" name="Line 10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2" name="Line 11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3" name="Line 12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4" name="Line 13"/>
          <p:cNvSpPr>
            <a:spLocks noChangeShapeType="1"/>
          </p:cNvSpPr>
          <p:nvPr/>
        </p:nvSpPr>
        <p:spPr bwMode="auto">
          <a:xfrm flipH="1">
            <a:off x="7543800" y="2656820"/>
            <a:ext cx="0" cy="168658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5" name="Line 14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685800" y="4953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México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7467600" y="5029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Puerto Rico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962400" y="30480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Cuba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209800" y="53340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 dirty="0">
                <a:solidFill>
                  <a:srgbClr val="FF0000"/>
                </a:solidFill>
                <a:latin typeface="Verdana" pitchFamily="34" charset="0"/>
              </a:rPr>
              <a:t>Guatemala</a:t>
            </a:r>
            <a:r>
              <a:rPr lang="es-ES_tradnl" altLang="en-US" sz="1400" b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7010400" y="5638800"/>
            <a:ext cx="9906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Panamá 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800600" y="42672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Honduras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3962400" y="65532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Costa Rica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5562600" y="4876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Nicaragua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auto">
          <a:xfrm>
            <a:off x="6858000" y="2149475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Republica Dominicana</a:t>
            </a:r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3048000" y="5867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1400" b="1" u="sng">
                <a:solidFill>
                  <a:srgbClr val="FF0000"/>
                </a:solidFill>
                <a:latin typeface="Verdana" pitchFamily="34" charset="0"/>
              </a:rPr>
              <a:t>El Salvador</a:t>
            </a:r>
            <a:r>
              <a:rPr lang="es-ES_tradnl" altLang="en-US" sz="1400" b="1">
                <a:solidFill>
                  <a:srgbClr val="FF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Label the </a:t>
            </a:r>
            <a:r>
              <a:rPr lang="en-US" sz="3200" dirty="0" smtClean="0">
                <a:latin typeface="+mn-lt"/>
              </a:rPr>
              <a:t>countries</a:t>
            </a:r>
            <a:endParaRPr lang="en-US" sz="3200" dirty="0">
              <a:latin typeface="+mn-lt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807720" y="-152400"/>
            <a:ext cx="749808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174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67000" y="51170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80774" y="446353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85374" y="5562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6574" y="502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04574" y="6019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62700" y="578039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3291" y="29079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39000" y="30603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00533" y="45720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10.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6847" y="2133600"/>
            <a:ext cx="322075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America del </a:t>
            </a:r>
            <a:r>
              <a:rPr lang="en-US" sz="2800" b="1" dirty="0" err="1">
                <a:solidFill>
                  <a:srgbClr val="FF0000"/>
                </a:solidFill>
              </a:rPr>
              <a:t>norte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600" y="5867400"/>
            <a:ext cx="166622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America central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75947" y="2952666"/>
            <a:ext cx="135584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El mar </a:t>
            </a:r>
            <a:r>
              <a:rPr lang="en-US" sz="2800" b="1" dirty="0" err="1">
                <a:solidFill>
                  <a:srgbClr val="FF0000"/>
                </a:solidFill>
              </a:rPr>
              <a:t>caribe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5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7" grpId="0"/>
      <p:bldP spid="3098" grpId="0"/>
      <p:bldP spid="3099" grpId="0"/>
      <p:bldP spid="3100" grpId="0"/>
      <p:bldP spid="3101" grpId="0" animBg="1"/>
      <p:bldP spid="3102" grpId="0"/>
      <p:bldP spid="3103" grpId="0"/>
      <p:bldP spid="3104" grpId="0"/>
      <p:bldP spid="3105" grpId="0"/>
      <p:bldP spid="31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6200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accent2"/>
                </a:solidFill>
              </a:rPr>
              <a:t>Tarea</a:t>
            </a:r>
            <a:r>
              <a:rPr lang="en-US" b="1" dirty="0" smtClean="0">
                <a:solidFill>
                  <a:schemeClr val="accent2"/>
                </a:solidFill>
              </a:rPr>
              <a:t> # 12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153400" cy="4800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WORKBOOK:</a:t>
            </a:r>
          </a:p>
          <a:p>
            <a:pPr lvl="1"/>
            <a:r>
              <a:rPr lang="en-US" sz="2800" dirty="0" smtClean="0"/>
              <a:t>Complete p. </a:t>
            </a:r>
            <a:r>
              <a:rPr lang="en-US" sz="2800" dirty="0" smtClean="0"/>
              <a:t>R.10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C</a:t>
            </a:r>
          </a:p>
          <a:p>
            <a:pPr lvl="1"/>
            <a:r>
              <a:rPr lang="en-US" sz="2800" dirty="0" smtClean="0"/>
              <a:t>Complete p. R11 </a:t>
            </a:r>
            <a:r>
              <a:rPr lang="en-US" sz="2800" u="sng" dirty="0" err="1" smtClean="0"/>
              <a:t>Ejercicios</a:t>
            </a:r>
            <a:r>
              <a:rPr lang="en-US" sz="2800" u="sng" dirty="0" smtClean="0"/>
              <a:t> A-C</a:t>
            </a:r>
            <a:endParaRPr lang="en-US" sz="2800" dirty="0" smtClean="0"/>
          </a:p>
          <a:p>
            <a:r>
              <a:rPr lang="en-US" sz="2800" dirty="0" smtClean="0"/>
              <a:t>Study for </a:t>
            </a:r>
            <a:r>
              <a:rPr lang="en-US" sz="2800" dirty="0" smtClean="0"/>
              <a:t>QUIZ: </a:t>
            </a:r>
            <a:r>
              <a:rPr lang="en-US" sz="2800" dirty="0" smtClean="0"/>
              <a:t>REPASO </a:t>
            </a:r>
            <a:r>
              <a:rPr lang="en-US" sz="2800" dirty="0" smtClean="0"/>
              <a:t>B on FRIDAY</a:t>
            </a:r>
            <a:r>
              <a:rPr lang="en-US" sz="2800" dirty="0" smtClean="0"/>
              <a:t>!!</a:t>
            </a:r>
          </a:p>
          <a:p>
            <a:pPr lvl="1"/>
            <a:r>
              <a:rPr lang="en-US" sz="2800" dirty="0" smtClean="0"/>
              <a:t>Regular </a:t>
            </a:r>
            <a:r>
              <a:rPr lang="en-US" sz="2800" dirty="0" smtClean="0"/>
              <a:t>-AR </a:t>
            </a:r>
            <a:r>
              <a:rPr lang="en-US" sz="2800" dirty="0" smtClean="0"/>
              <a:t>verbs</a:t>
            </a:r>
          </a:p>
          <a:p>
            <a:pPr lvl="1"/>
            <a:r>
              <a:rPr lang="en-US" sz="2800" dirty="0" smtClean="0"/>
              <a:t>Irregular Verbs</a:t>
            </a:r>
            <a:r>
              <a:rPr lang="en-US" sz="2800" dirty="0" smtClean="0"/>
              <a:t>: </a:t>
            </a:r>
            <a:r>
              <a:rPr lang="en-US" sz="2800" dirty="0" err="1" smtClean="0"/>
              <a:t>Ser</a:t>
            </a:r>
            <a:r>
              <a:rPr lang="en-US" sz="2800" dirty="0" smtClean="0"/>
              <a:t>, </a:t>
            </a:r>
            <a:r>
              <a:rPr lang="en-US" sz="2800" dirty="0" err="1" smtClean="0"/>
              <a:t>Ir</a:t>
            </a:r>
            <a:r>
              <a:rPr lang="en-US" sz="2800" dirty="0" smtClean="0"/>
              <a:t>, Dar, </a:t>
            </a:r>
            <a:r>
              <a:rPr lang="en-US" sz="2800" dirty="0" err="1" smtClean="0"/>
              <a:t>Estar</a:t>
            </a:r>
            <a:endParaRPr lang="en-US" sz="2800" dirty="0" smtClean="0"/>
          </a:p>
          <a:p>
            <a:pPr lvl="1"/>
            <a:r>
              <a:rPr lang="en-US" sz="2800" dirty="0" smtClean="0"/>
              <a:t>Question </a:t>
            </a:r>
            <a:r>
              <a:rPr lang="en-US" sz="2800" dirty="0" smtClean="0"/>
              <a:t>Words</a:t>
            </a:r>
          </a:p>
          <a:p>
            <a:pPr lvl="1"/>
            <a:r>
              <a:rPr lang="en-US" sz="2800" dirty="0" smtClean="0"/>
              <a:t>Map of Spanish speaking countries.  ALL 21 of them. Know how to spell them and they must be CAPITALIZED.</a:t>
            </a:r>
            <a:endParaRPr lang="en-US" sz="2800" dirty="0" smtClean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582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1266</TotalTime>
  <Words>852</Words>
  <Application>Microsoft Office PowerPoint</Application>
  <PresentationFormat>On-screen Show (4:3)</PresentationFormat>
  <Paragraphs>178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Adjacency</vt:lpstr>
      <vt:lpstr>Default Design</vt:lpstr>
      <vt:lpstr>Me llamo _________________ Clase 802 La fecha es el 11 de octubre del 2016</vt:lpstr>
      <vt:lpstr>Repaso de la Tarea 11</vt:lpstr>
      <vt:lpstr>Repaso de la Tarea 11</vt:lpstr>
      <vt:lpstr>Practica</vt:lpstr>
      <vt:lpstr>Practica</vt:lpstr>
      <vt:lpstr>Palabras Interrogativas(Question words)</vt:lpstr>
      <vt:lpstr>Practica</vt:lpstr>
      <vt:lpstr>Label the countries</vt:lpstr>
      <vt:lpstr>Tarea # 12</vt:lpstr>
      <vt:lpstr>Practica: Copia y responde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 Clase 801 La fecha es el 7 de octubre del 2015</dc:title>
  <dc:creator>Helen Zumaeta</dc:creator>
  <cp:lastModifiedBy>Helen Zumaeta</cp:lastModifiedBy>
  <cp:revision>23</cp:revision>
  <dcterms:created xsi:type="dcterms:W3CDTF">2015-10-05T18:08:41Z</dcterms:created>
  <dcterms:modified xsi:type="dcterms:W3CDTF">2016-10-07T21:28:06Z</dcterms:modified>
</cp:coreProperties>
</file>